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90" r:id="rId2"/>
    <p:sldId id="275" r:id="rId3"/>
    <p:sldId id="305" r:id="rId4"/>
    <p:sldId id="276" r:id="rId5"/>
    <p:sldId id="304" r:id="rId6"/>
    <p:sldId id="277" r:id="rId7"/>
    <p:sldId id="301" r:id="rId8"/>
    <p:sldId id="302" r:id="rId9"/>
    <p:sldId id="278" r:id="rId10"/>
    <p:sldId id="279" r:id="rId11"/>
    <p:sldId id="280" r:id="rId12"/>
    <p:sldId id="281" r:id="rId13"/>
    <p:sldId id="303" r:id="rId14"/>
    <p:sldId id="282" r:id="rId15"/>
    <p:sldId id="283" r:id="rId16"/>
    <p:sldId id="284" r:id="rId17"/>
    <p:sldId id="285" r:id="rId18"/>
    <p:sldId id="273" r:id="rId19"/>
    <p:sldId id="274" r:id="rId20"/>
    <p:sldId id="286" r:id="rId21"/>
    <p:sldId id="287" r:id="rId22"/>
    <p:sldId id="288" r:id="rId23"/>
    <p:sldId id="289" r:id="rId24"/>
    <p:sldId id="292" r:id="rId25"/>
    <p:sldId id="293" r:id="rId26"/>
    <p:sldId id="294" r:id="rId27"/>
    <p:sldId id="295" r:id="rId28"/>
    <p:sldId id="296" r:id="rId29"/>
    <p:sldId id="291" r:id="rId30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69" autoAdjust="0"/>
  </p:normalViewPr>
  <p:slideViewPr>
    <p:cSldViewPr>
      <p:cViewPr varScale="1">
        <p:scale>
          <a:sx n="107" d="100"/>
          <a:sy n="107" d="100"/>
        </p:scale>
        <p:origin x="-4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FB3AD-ABA7-4342-B439-2CFD5E450055}" type="datetimeFigureOut">
              <a:rPr lang="lv-LV" smtClean="0"/>
              <a:t>2018.12.07.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D9BFA-15D8-4BC4-9581-F106F61F648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37920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D9BFA-15D8-4BC4-9581-F106F61F648B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3108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52196F-9F40-48C0-B5B2-FF33452523F5}" type="slidenum">
              <a:rPr lang="lv-LV" alt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lv-LV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65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02" y="3"/>
            <a:ext cx="2833601" cy="416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>
              <a:defRPr/>
            </a:pPr>
            <a:endParaRPr lang="lv-LV" sz="14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373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"/>
            <a:ext cx="1321724" cy="195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6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6C3CA202-D565-4603-8F75-B6EF6253B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194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57606"/>
            <a:ext cx="6096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0800" y="381000"/>
            <a:ext cx="6096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B7C76CB8-2F75-45FF-93F2-03578DB061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"/>
            <a:ext cx="1321724" cy="195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50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04807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1752601"/>
            <a:ext cx="28956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752606"/>
            <a:ext cx="29718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A34AC055-9AD5-41D4-9C55-D230182115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"/>
            <a:ext cx="1321724" cy="195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213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304807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0" y="2386946"/>
            <a:ext cx="28956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386946"/>
            <a:ext cx="29718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0" y="1852619"/>
            <a:ext cx="28956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851959"/>
            <a:ext cx="2971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E8D75792-8A94-4A28-9A46-4D0284BD46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"/>
            <a:ext cx="1321724" cy="195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892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304807"/>
            <a:ext cx="6096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54A1D887-A0FE-420F-BA96-FF4ECB8AC5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"/>
            <a:ext cx="1321724" cy="195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9425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70300F0A-BBF7-4106-8E80-1DF0D3AC5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"/>
            <a:ext cx="1321724" cy="195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94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1" y="272981"/>
            <a:ext cx="2751026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9528" y="273054"/>
            <a:ext cx="3269672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0801" y="1435123"/>
            <a:ext cx="2751026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54C679D4-6F36-4695-9A1E-AE80BC2991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"/>
            <a:ext cx="1321724" cy="195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011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202" y="3"/>
            <a:ext cx="2833601" cy="416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90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A3679E-CA31-490C-A155-50B43F97381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defTabSz="938213" fontAlgn="base">
              <a:spcBef>
                <a:spcPct val="0"/>
              </a:spcBef>
              <a:spcAft>
                <a:spcPct val="0"/>
              </a:spcAft>
              <a:defRPr/>
            </a:pPr>
            <a:fld id="{83ECC33B-8BD0-45F6-ADD9-420434D36A7B}" type="slidenum">
              <a:rPr lang="en-US" altLang="en-US">
                <a:cs typeface="Arial" charset="0"/>
              </a:rPr>
              <a:pPr defTabSz="93821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2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flfzviYbfAhUNl4sKHQiiCOQQjRx6BAgBEAU&amp;url=https://www.iemoji.com/view/emoji/56/smileys-people/thumbs-up&amp;psig=AOvVaw1yjrJ9nXXS_m3KUF1mCWWK&amp;ust=1544009529425051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sa=i&amp;rct=j&amp;q=&amp;esrc=s&amp;source=images&amp;cd=&amp;cad=rja&amp;uact=8&amp;ved=2ahUKEwjrj7at4_TeAhXLo4sKHUTxBBwQjRx6BAgBEAU&amp;url=https://www.independenceplus.com/5-keys-of-effective-communication-in-the-workplace/&amp;psig=AOvVaw02GndsU0wMz8wXde5jz6cX&amp;ust=1543415008130788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www.google.com/url?sa=i&amp;rct=j&amp;q=&amp;esrc=s&amp;source=images&amp;cd=&amp;cad=rja&amp;uact=8&amp;ved=2ahUKEwjfs-jrvo3fAhUsi8MKHXJYADcQjRx6BAgBEAU&amp;url=https%3A%2F%2Fwww.latvijastekstils.lv%2Fcollections%2Fkarogsuveniri%2Fproduktu-grupa_karogsuveniri&amp;psig=AOvVaw3Ug9q4jYeqDPylRtN-rorY&amp;ust=1544264233425999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tapis.palidziba@varam.gov.lv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source=images&amp;cd=&amp;cad=rja&amp;uact=8&amp;ved=2ahUKEwjkrI-4p43fAhWwo4sKHa8rAmUQjRx6BAgBEAU&amp;url=http%3A%2F%2Fwww.ptac.gov.lv%2Flv%2Fnews%2Fradis-alternativu-pateretaju-stridu-risinasanas-mehanismu&amp;psig=AOvVaw0Fpaw2DMD2WssaymjeNLjN&amp;ust=154425797649778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2400" dirty="0" smtClean="0"/>
              <a:t>Izmaiņas teritorijas attīstības plānošanas dokumentu izstrādes procedūrā</a:t>
            </a:r>
            <a:endParaRPr lang="lv-LV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lv-LV" dirty="0" smtClean="0"/>
              <a:t>Grozījumi MK 14.10.2014. noteikumos Nr.628 </a:t>
            </a:r>
            <a:r>
              <a:rPr lang="lv-LV" dirty="0"/>
              <a:t>«</a:t>
            </a:r>
            <a:r>
              <a:rPr lang="lv-LV" dirty="0" smtClean="0"/>
              <a:t>Noteikumi par </a:t>
            </a:r>
            <a:r>
              <a:rPr lang="lv-LV" dirty="0"/>
              <a:t>pašvaldību teritorijas attīstības plānošanas </a:t>
            </a:r>
            <a:r>
              <a:rPr lang="lv-LV" dirty="0" smtClean="0"/>
              <a:t>dokumentiem»</a:t>
            </a:r>
          </a:p>
          <a:p>
            <a:endParaRPr lang="lv-LV" dirty="0"/>
          </a:p>
          <a:p>
            <a:r>
              <a:rPr lang="lv-LV" dirty="0" smtClean="0"/>
              <a:t>Biežāk konstatētās kļūdas</a:t>
            </a: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839200" y="6324600"/>
            <a:ext cx="304800" cy="304800"/>
          </a:xfrm>
        </p:spPr>
        <p:txBody>
          <a:bodyPr/>
          <a:lstStyle/>
          <a:p>
            <a:pPr>
              <a:defRPr/>
            </a:pPr>
            <a:fld id="{70300F0A-BBF7-4106-8E80-1DF0D3AC5870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253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0300F0A-BBF7-4106-8E80-1DF0D3AC5870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47664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Plānošanas dokumenti TAPIS</a:t>
            </a:r>
            <a:endParaRPr kumimoji="0" lang="lv-LV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10" y="1417638"/>
            <a:ext cx="6381750" cy="379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05015" y="4855944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dirty="0" smtClean="0"/>
              <a:t>31.12.</a:t>
            </a:r>
            <a:r>
              <a:rPr lang="lv-LV" sz="1600" b="1" dirty="0" smtClean="0"/>
              <a:t>2015</a:t>
            </a:r>
            <a:r>
              <a:rPr lang="lv-LV" sz="1600" dirty="0" smtClean="0"/>
              <a:t>. - visi dokumenti TAPIS</a:t>
            </a:r>
          </a:p>
          <a:p>
            <a:r>
              <a:rPr lang="lv-LV" sz="1600" dirty="0" smtClean="0"/>
              <a:t>lietotāji pieprasa piekļuvi TAPIS</a:t>
            </a:r>
          </a:p>
          <a:p>
            <a:r>
              <a:rPr lang="lv-LV" sz="1600" dirty="0" smtClean="0"/>
              <a:t>22.11.</a:t>
            </a:r>
            <a:r>
              <a:rPr lang="lv-LV" sz="1600" b="1" dirty="0" smtClean="0"/>
              <a:t>2018</a:t>
            </a:r>
            <a:r>
              <a:rPr lang="lv-LV" sz="1600" dirty="0" smtClean="0"/>
              <a:t>. – </a:t>
            </a:r>
            <a:r>
              <a:rPr lang="lv-LV" sz="1600" dirty="0" smtClean="0"/>
              <a:t>pēdējā pašvaldība pieprasīja piekļuves tiesības TAPIS</a:t>
            </a:r>
            <a:endParaRPr lang="lv-LV" sz="1600" dirty="0"/>
          </a:p>
        </p:txBody>
      </p:sp>
      <p:sp>
        <p:nvSpPr>
          <p:cNvPr id="2" name="AutoShape 4" descr="Attēlu rezultāti vaicājumam “super”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01600" y="-116522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81" y="5085184"/>
            <a:ext cx="10715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8144" y="1417638"/>
            <a:ext cx="2623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visiem TP bija jābūt līdz 	              </a:t>
            </a:r>
            <a:r>
              <a:rPr lang="lv-LV" b="1" dirty="0" smtClean="0"/>
              <a:t>2003 </a:t>
            </a:r>
          </a:p>
          <a:p>
            <a:r>
              <a:rPr lang="lv-LV" b="1" dirty="0"/>
              <a:t>	</a:t>
            </a:r>
            <a:r>
              <a:rPr lang="lv-LV" dirty="0" smtClean="0"/>
              <a:t>(faktiski </a:t>
            </a:r>
            <a:r>
              <a:rPr lang="lv-LV" b="1" dirty="0" smtClean="0"/>
              <a:t>2010</a:t>
            </a:r>
            <a:r>
              <a:rPr lang="lv-LV" dirty="0" smtClean="0"/>
              <a:t>)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534411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0300F0A-BBF7-4106-8E80-1DF0D3AC5870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1377988" y="1556792"/>
            <a:ext cx="7416824" cy="4551060"/>
            <a:chOff x="899592" y="1542236"/>
            <a:chExt cx="7507575" cy="4839092"/>
          </a:xfrm>
        </p:grpSpPr>
        <p:sp>
          <p:nvSpPr>
            <p:cNvPr id="6" name="Rectangle 5"/>
            <p:cNvSpPr/>
            <p:nvPr/>
          </p:nvSpPr>
          <p:spPr>
            <a:xfrm>
              <a:off x="899592" y="1556792"/>
              <a:ext cx="1944216" cy="4824536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Paskaidrojuma raksts: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29.</a:t>
              </a:r>
              <a:r>
                <a:rPr kumimoji="0" lang="lv-LV" sz="1800" b="1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</a:t>
              </a: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p. Teritorijas plānojuma grozījumu paskaidrojumu rakstā ietver to pamatojumu un risinājumu aprakstu.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Nepārraksta pamatdokumenta paskaidrojuma raksta tekstu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60312" y="1556792"/>
              <a:ext cx="1944216" cy="4824536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Grafiskajā daļā: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0" i="0" u="sng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nosaka</a:t>
              </a: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(statuss)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0" i="0" u="sng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attēlo</a:t>
              </a: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(informācijai)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Precizēti </a:t>
              </a:r>
              <a:r>
                <a:rPr kumimoji="0" lang="lv-LV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31.2.2.</a:t>
              </a: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36.5.</a:t>
              </a: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Atgādinājums- ciemu robežas nosaka, maina tikai TP, TPG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992936" y="1542236"/>
              <a:ext cx="2414231" cy="4824536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Grafiskā daļa: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7.p. </a:t>
              </a: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saskaņots ar 41.p.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LP grafisko daļu sagatavo uz </a:t>
              </a:r>
              <a:r>
                <a:rPr kumimoji="0" lang="lv-LV" sz="1800" b="0" i="0" u="sng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aktuālākās </a:t>
              </a: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topogrāfiskās pamatnes </a:t>
              </a:r>
              <a:r>
                <a:rPr kumimoji="0" lang="lv-LV" sz="1800" b="0" i="0" u="sng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atbilstoši nepieciešamajam mērogam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33.p</a:t>
              </a:r>
              <a:r>
                <a:rPr kumimoji="0" lang="lv-LV" sz="1800" b="0" i="0" u="sng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– LP teritoriāli vienotai teritorijai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DP neizstrādā, ja LP izstrādāts pietiekami detalizētā pakāpē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LP nerisina sadali, adrešu piešķiršanu, NĪLM</a:t>
              </a: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1475656" y="260648"/>
            <a:ext cx="7221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Plānošanas dokumentu saturs</a:t>
            </a:r>
            <a:endParaRPr kumimoji="0" lang="lv-LV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2858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0300F0A-BBF7-4106-8E80-1DF0D3AC5870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Lokālplānojums</a:t>
            </a:r>
            <a:endParaRPr kumimoji="0" lang="lv-LV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73224" y="17008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33p. – LP teritoriāli vienotai teritorijai</a:t>
            </a:r>
            <a:endParaRPr kumimoji="0" lang="lv-LV" sz="28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27586" y="2280528"/>
            <a:ext cx="5544616" cy="2204366"/>
            <a:chOff x="827584" y="2280527"/>
            <a:chExt cx="6759252" cy="3012921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321648"/>
              <a:ext cx="2644775" cy="297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2280527"/>
              <a:ext cx="2798812" cy="2221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4502457"/>
              <a:ext cx="857250" cy="78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3751468"/>
              <a:ext cx="74295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tangle 15"/>
          <p:cNvSpPr/>
          <p:nvPr/>
        </p:nvSpPr>
        <p:spPr>
          <a:xfrm>
            <a:off x="3419872" y="4191901"/>
            <a:ext cx="4968552" cy="2261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 err="1">
                <a:solidFill>
                  <a:schemeClr val="accent2">
                    <a:lumMod val="50000"/>
                  </a:schemeClr>
                </a:solidFill>
              </a:rPr>
              <a:t>lokālplānojums</a:t>
            </a:r>
            <a:r>
              <a:rPr lang="lv-LV" b="1" dirty="0">
                <a:solidFill>
                  <a:schemeClr val="accent2">
                    <a:lumMod val="50000"/>
                  </a:schemeClr>
                </a:solidFill>
              </a:rPr>
              <a:t> izstrādājams noteiktas teritorijas kompleksai plānošanai, nevis atsevišķām zemes </a:t>
            </a:r>
            <a:r>
              <a:rPr lang="lv-LV" b="1" dirty="0" smtClean="0">
                <a:solidFill>
                  <a:schemeClr val="accent2">
                    <a:lumMod val="50000"/>
                  </a:schemeClr>
                </a:solidFill>
              </a:rPr>
              <a:t>vienībām</a:t>
            </a:r>
          </a:p>
          <a:p>
            <a:pPr algn="ctr"/>
            <a:endParaRPr lang="lv-LV" sz="1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lv-LV" sz="1400" i="1" dirty="0" smtClean="0">
                <a:solidFill>
                  <a:schemeClr val="accent2">
                    <a:lumMod val="50000"/>
                  </a:schemeClr>
                </a:solidFill>
              </a:rPr>
              <a:t>LR ST </a:t>
            </a:r>
            <a:r>
              <a:rPr lang="lv-LV" sz="1400" i="1" dirty="0">
                <a:solidFill>
                  <a:schemeClr val="accent2">
                    <a:lumMod val="50000"/>
                  </a:schemeClr>
                </a:solidFill>
              </a:rPr>
              <a:t>2014. gada 10. oktobra </a:t>
            </a:r>
            <a:r>
              <a:rPr lang="lv-LV" sz="1400" i="1" dirty="0" smtClean="0">
                <a:solidFill>
                  <a:schemeClr val="accent2">
                    <a:lumMod val="50000"/>
                  </a:schemeClr>
                </a:solidFill>
              </a:rPr>
              <a:t>spriedums </a:t>
            </a:r>
            <a:r>
              <a:rPr lang="lv-LV" sz="1400" i="1" dirty="0">
                <a:solidFill>
                  <a:schemeClr val="accent2">
                    <a:lumMod val="50000"/>
                  </a:schemeClr>
                </a:solidFill>
              </a:rPr>
              <a:t>lietā Nr. 2014 – 04 - </a:t>
            </a:r>
            <a:r>
              <a:rPr lang="lv-LV" sz="1400" i="1" dirty="0" smtClean="0">
                <a:solidFill>
                  <a:schemeClr val="accent2">
                    <a:lumMod val="50000"/>
                  </a:schemeClr>
                </a:solidFill>
              </a:rPr>
              <a:t>03</a:t>
            </a:r>
            <a:endParaRPr lang="lv-LV" sz="14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095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06842" y="1772816"/>
            <a:ext cx="6144934" cy="4373573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Tx/>
              <a:buChar char="-"/>
            </a:pPr>
            <a:r>
              <a:rPr lang="lv-LV" dirty="0" smtClean="0"/>
              <a:t>No </a:t>
            </a:r>
            <a:r>
              <a:rPr lang="lv-LV" dirty="0"/>
              <a:t>20 LP </a:t>
            </a:r>
            <a:r>
              <a:rPr lang="lv-LV" dirty="0" smtClean="0"/>
              <a:t>:</a:t>
            </a:r>
          </a:p>
          <a:p>
            <a:pPr marL="1104900" lvl="1" indent="-342900">
              <a:buFontTx/>
              <a:buChar char="-"/>
            </a:pPr>
            <a:r>
              <a:rPr lang="lv-LV" dirty="0" smtClean="0"/>
              <a:t>19 LP rosinājušas privātpersonas</a:t>
            </a:r>
          </a:p>
          <a:p>
            <a:pPr marL="1104900" lvl="1" indent="-342900">
              <a:buFontTx/>
              <a:buChar char="-"/>
            </a:pPr>
            <a:r>
              <a:rPr lang="lv-LV" dirty="0" smtClean="0"/>
              <a:t>2 LP mainīta dabas un apstādījumu teritorija uz rūpniecības apbūves teritoriju</a:t>
            </a:r>
          </a:p>
          <a:p>
            <a:pPr marL="1104900" lvl="1" indent="-342900">
              <a:buFontTx/>
              <a:buChar char="-"/>
            </a:pPr>
            <a:r>
              <a:rPr lang="lv-LV" dirty="0"/>
              <a:t>4</a:t>
            </a:r>
            <a:r>
              <a:rPr lang="lv-LV" dirty="0" smtClean="0"/>
              <a:t> LP </a:t>
            </a:r>
            <a:r>
              <a:rPr lang="es-ES" dirty="0" smtClean="0"/>
              <a:t>dabas </a:t>
            </a:r>
            <a:r>
              <a:rPr lang="es-ES" dirty="0"/>
              <a:t>un apstādījumu </a:t>
            </a:r>
            <a:r>
              <a:rPr lang="es-ES" dirty="0" smtClean="0"/>
              <a:t>teritorija</a:t>
            </a:r>
            <a:r>
              <a:rPr lang="lv-LV" dirty="0" smtClean="0"/>
              <a:t>s</a:t>
            </a:r>
            <a:r>
              <a:rPr lang="es-ES" dirty="0" smtClean="0"/>
              <a:t> </a:t>
            </a:r>
            <a:r>
              <a:rPr lang="es-ES" dirty="0"/>
              <a:t>uz </a:t>
            </a:r>
            <a:r>
              <a:rPr lang="lv-LV" dirty="0" smtClean="0"/>
              <a:t>jauktas centra apbūves teritoriju/ publiskās apbūves teritoriju</a:t>
            </a:r>
          </a:p>
          <a:p>
            <a:pPr marL="1104900" lvl="1" indent="-342900">
              <a:buFontTx/>
              <a:buChar char="-"/>
            </a:pPr>
            <a:r>
              <a:rPr lang="lv-LV" dirty="0" smtClean="0"/>
              <a:t>1 LP mazstāvu dzīvojamā apbūves teritorija </a:t>
            </a:r>
            <a:r>
              <a:rPr lang="lv-LV" dirty="0"/>
              <a:t>uz rūpniecības apbūves </a:t>
            </a:r>
            <a:r>
              <a:rPr lang="lv-LV" dirty="0" smtClean="0"/>
              <a:t>teritoriju</a:t>
            </a:r>
          </a:p>
          <a:p>
            <a:pPr marL="1104900" lvl="1" indent="-342900">
              <a:buFontTx/>
              <a:buChar char="-"/>
            </a:pPr>
            <a:r>
              <a:rPr lang="lv-LV" dirty="0" smtClean="0"/>
              <a:t>2 </a:t>
            </a:r>
            <a:r>
              <a:rPr lang="lv-LV" dirty="0"/>
              <a:t>LP mazstāvu dzīvojamā apbūves teritorija uz savrupmāju apbūves </a:t>
            </a:r>
            <a:r>
              <a:rPr lang="lv-LV" dirty="0" smtClean="0"/>
              <a:t>teritoriju</a:t>
            </a:r>
          </a:p>
          <a:p>
            <a:pPr marL="1104900" lvl="1" indent="-342900">
              <a:buFontTx/>
              <a:buChar char="-"/>
            </a:pPr>
            <a:r>
              <a:rPr lang="lv-LV" dirty="0" smtClean="0"/>
              <a:t>1 LP – apbūves parametru maiņai</a:t>
            </a:r>
          </a:p>
          <a:p>
            <a:pPr marL="1104900" lvl="1" indent="-342900">
              <a:buFontTx/>
              <a:buChar char="-"/>
            </a:pPr>
            <a:r>
              <a:rPr lang="lv-LV" dirty="0" smtClean="0"/>
              <a:t>1 LP no daudzstāvu dzīvojamās apbūves teritorijas uz </a:t>
            </a:r>
            <a:r>
              <a:rPr lang="lv-LV" dirty="0"/>
              <a:t>mazstāvu dzīvojamā apbūves </a:t>
            </a:r>
            <a:r>
              <a:rPr lang="lv-LV" dirty="0" smtClean="0"/>
              <a:t>teritoriju</a:t>
            </a:r>
          </a:p>
          <a:p>
            <a:pPr marL="1104900" lvl="1" indent="-342900">
              <a:buFontTx/>
              <a:buChar char="-"/>
            </a:pPr>
            <a:r>
              <a:rPr lang="lv-LV" dirty="0" smtClean="0"/>
              <a:t>1 LP no savrupmāju apbūves teritorijas uz lauksaimniecības teritoriju</a:t>
            </a:r>
          </a:p>
          <a:p>
            <a:pPr marL="1104900" lvl="1" indent="-342900">
              <a:buFontTx/>
              <a:buChar char="-"/>
            </a:pPr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0300F0A-BBF7-4106-8E80-1DF0D3AC5870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xfrm>
            <a:off x="2627313" y="487363"/>
            <a:ext cx="6096000" cy="103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Lokālplānojums</a:t>
            </a:r>
            <a:endParaRPr kumimoji="0" lang="lv-LV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80432"/>
            <a:ext cx="1833492" cy="187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87" y="3356992"/>
            <a:ext cx="1604887" cy="136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85021"/>
            <a:ext cx="1198276" cy="886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2114426" cy="140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9" y="1903239"/>
            <a:ext cx="2236787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69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0300F0A-BBF7-4106-8E80-1DF0D3AC587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1547664" y="2288750"/>
            <a:ext cx="6870330" cy="2053832"/>
            <a:chOff x="1280851" y="2788176"/>
            <a:chExt cx="6870330" cy="2053832"/>
          </a:xfrm>
        </p:grpSpPr>
        <p:sp>
          <p:nvSpPr>
            <p:cNvPr id="6" name="Rectangle 5"/>
            <p:cNvSpPr/>
            <p:nvPr/>
          </p:nvSpPr>
          <p:spPr>
            <a:xfrm>
              <a:off x="1280851" y="3005804"/>
              <a:ext cx="648072" cy="504056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LP 1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280851" y="3662260"/>
              <a:ext cx="648072" cy="504056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LP 2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80851" y="4301948"/>
              <a:ext cx="648072" cy="504056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LP 3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001909" y="2966593"/>
              <a:ext cx="720080" cy="576064"/>
            </a:xfrm>
            <a:prstGeom prst="ellipse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SN 1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001909" y="3626256"/>
              <a:ext cx="720080" cy="576064"/>
            </a:xfrm>
            <a:prstGeom prst="ellipse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SN 2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001909" y="4265944"/>
              <a:ext cx="720080" cy="576064"/>
            </a:xfrm>
            <a:prstGeom prst="ellipse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SN 3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6134957" y="2788176"/>
              <a:ext cx="2016224" cy="2053832"/>
            </a:xfrm>
            <a:prstGeom prst="ellipse">
              <a:avLst/>
            </a:prstGeom>
            <a:solidFill>
              <a:srgbClr val="9BBB59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TP SN 4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6398344" y="3005804"/>
              <a:ext cx="720080" cy="576064"/>
            </a:xfrm>
            <a:prstGeom prst="ellipse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SN 1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6393419" y="3977912"/>
              <a:ext cx="720080" cy="576064"/>
            </a:xfrm>
            <a:prstGeom prst="ellipse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SN 2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7143069" y="3977912"/>
              <a:ext cx="720080" cy="576064"/>
            </a:xfrm>
            <a:prstGeom prst="ellipse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SN 3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6501920" y="3092370"/>
              <a:ext cx="503078" cy="432048"/>
            </a:xfrm>
            <a:prstGeom prst="line">
              <a:avLst/>
            </a:prstGeom>
            <a:noFill/>
            <a:ln w="381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>
            <a:xfrm flipV="1">
              <a:off x="6506845" y="4049920"/>
              <a:ext cx="503078" cy="432048"/>
            </a:xfrm>
            <a:prstGeom prst="line">
              <a:avLst/>
            </a:prstGeom>
            <a:noFill/>
            <a:ln w="381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22" name="Straight Connector 21"/>
            <p:cNvCxnSpPr/>
            <p:nvPr/>
          </p:nvCxnSpPr>
          <p:spPr>
            <a:xfrm flipV="1">
              <a:off x="7251570" y="4085924"/>
              <a:ext cx="503078" cy="432048"/>
            </a:xfrm>
            <a:prstGeom prst="line">
              <a:avLst/>
            </a:prstGeom>
            <a:noFill/>
            <a:ln w="38100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23" name="Right Arrow 22"/>
            <p:cNvSpPr/>
            <p:nvPr/>
          </p:nvSpPr>
          <p:spPr>
            <a:xfrm>
              <a:off x="3081051" y="3079013"/>
              <a:ext cx="432048" cy="351224"/>
            </a:xfrm>
            <a:prstGeom prst="rightArrow">
              <a:avLst/>
            </a:prstGeom>
            <a:solidFill>
              <a:srgbClr val="9BBB59">
                <a:lumMod val="75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938157" y="872716"/>
            <a:ext cx="5184576" cy="936104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92.</a:t>
            </a:r>
            <a:r>
              <a:rPr kumimoji="0" lang="lv-LV" sz="18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lv-LV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p. ja </a:t>
            </a:r>
            <a:r>
              <a:rPr kumimoji="0" lang="lv-LV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jaunajā</a:t>
            </a:r>
            <a:r>
              <a:rPr kumimoji="0" lang="lv-LV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TP iekļauj spēkā esošo </a:t>
            </a:r>
            <a:r>
              <a:rPr kumimoji="0" lang="lv-LV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LP risinājumus</a:t>
            </a:r>
            <a:r>
              <a:rPr kumimoji="0" lang="lv-LV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tad ar TP SN spēku zaudē LP SN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182" y="3101816"/>
            <a:ext cx="3308796" cy="299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3334215" y="4433399"/>
            <a:ext cx="648072" cy="5040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LP 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34215" y="5301208"/>
            <a:ext cx="648072" cy="5040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LP 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36096" y="3334470"/>
            <a:ext cx="648072" cy="5040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LP 3</a:t>
            </a:r>
          </a:p>
        </p:txBody>
      </p:sp>
    </p:spTree>
    <p:extLst>
      <p:ext uri="{BB962C8B-B14F-4D97-AF65-F5344CB8AC3E}">
        <p14:creationId xmlns:p14="http://schemas.microsoft.com/office/powerpoint/2010/main" val="1624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0300F0A-BBF7-4106-8E80-1DF0D3AC5870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7664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Dokumentu noformēšana</a:t>
            </a:r>
            <a:endParaRPr kumimoji="0" lang="lv-LV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9712" y="1417638"/>
            <a:ext cx="5760640" cy="1968826"/>
            <a:chOff x="827584" y="2132856"/>
            <a:chExt cx="7334958" cy="2808312"/>
          </a:xfrm>
        </p:grpSpPr>
        <p:sp>
          <p:nvSpPr>
            <p:cNvPr id="7" name="Rectangle 6"/>
            <p:cNvSpPr/>
            <p:nvPr/>
          </p:nvSpPr>
          <p:spPr>
            <a:xfrm>
              <a:off x="827584" y="2348880"/>
              <a:ext cx="3096344" cy="1512168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Pašvaldības </a:t>
              </a:r>
              <a:r>
                <a:rPr kumimoji="0" lang="lv-LV" sz="1600" b="0" i="0" u="sng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lēmums </a:t>
              </a:r>
              <a:r>
                <a:rPr kumimoji="0" lang="lv-LV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par apstiprināšanu, SN izdošanu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02102" y="2132856"/>
              <a:ext cx="3960440" cy="2808312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400" b="0" i="0" u="sng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Saistošie noteikumi </a:t>
              </a:r>
              <a:r>
                <a:rPr kumimoji="0" lang="lv-LV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(91.p.- ko apstiprina ar SN)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lv-LV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noteic prasības attiecīgajā teritorijā (</a:t>
              </a:r>
              <a:r>
                <a:rPr kumimoji="0" lang="lv-LV" sz="1400" b="0" i="0" u="sng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pielikumā</a:t>
              </a:r>
              <a:r>
                <a:rPr kumimoji="0" lang="lv-LV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grafiskā daļa +apbūves noteikumi)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lv-LV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noteic LP, DP, </a:t>
              </a:r>
              <a:r>
                <a:rPr kumimoji="0" lang="lv-LV" sz="1400" b="0" i="0" u="sng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kas zaudē spēku </a:t>
              </a:r>
              <a:r>
                <a:rPr kumimoji="0" lang="lv-LV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(SN) (</a:t>
              </a:r>
              <a:r>
                <a:rPr kumimoji="0" lang="lv-LV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92.p.</a:t>
              </a:r>
              <a:r>
                <a:rPr kumimoji="0" lang="lv-LV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lv-LV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atsevišķu punktu spēkā stāšanos</a:t>
              </a:r>
            </a:p>
            <a:p>
              <a:pPr marL="342900" marR="0" lvl="0" indent="-3429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lv-LV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187" y="3612902"/>
            <a:ext cx="2465387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79510"/>
            <a:ext cx="2451100" cy="193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157" y="5247092"/>
            <a:ext cx="1987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96258"/>
            <a:ext cx="1993900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16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0300F0A-BBF7-4106-8E80-1DF0D3AC5870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35697" y="274638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Termiņi. </a:t>
            </a:r>
            <a:r>
              <a:rPr kumimoji="0" lang="lv-LV" sz="44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Atskaites punkts – publikācija TAPIS</a:t>
            </a:r>
            <a:endParaRPr kumimoji="0" lang="lv-LV" sz="4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59632" y="1600204"/>
            <a:ext cx="74271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publiskā apspriešana: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</a:t>
            </a:r>
            <a:r>
              <a:rPr kumimoji="0" lang="lv-LV" sz="3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nedēļas</a:t>
            </a:r>
            <a:r>
              <a:rPr kumimoji="0" lang="lv-LV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atkārtoti – </a:t>
            </a:r>
            <a:r>
              <a:rPr kumimoji="0" lang="lv-LV" sz="3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nedēļas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sākums </a:t>
            </a:r>
            <a:r>
              <a:rPr kumimoji="0" lang="lv-LV" sz="3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dd </a:t>
            </a:r>
            <a:r>
              <a:rPr kumimoji="0" lang="lv-LV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pēc publikācijas TAPIS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visus lēmumus publicē </a:t>
            </a:r>
            <a:r>
              <a:rPr kumimoji="0" lang="lv-LV" sz="32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dd </a:t>
            </a:r>
            <a:r>
              <a:rPr kumimoji="0" lang="lv-LV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laikā pēc to stāšanās spēkā</a:t>
            </a:r>
            <a:endParaRPr kumimoji="0" lang="lv-LV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32856" y="4791208"/>
            <a:ext cx="6480720" cy="1164016"/>
            <a:chOff x="1259632" y="4867441"/>
            <a:chExt cx="6480720" cy="1164016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1259632" y="5373216"/>
              <a:ext cx="6336704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9BBB59">
                  <a:lumMod val="7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>
            <a:xfrm>
              <a:off x="3275856" y="5229200"/>
              <a:ext cx="0" cy="288032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699792" y="5661248"/>
              <a:ext cx="936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lēmums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004048" y="5229200"/>
              <a:ext cx="0" cy="288032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6660232" y="5237584"/>
              <a:ext cx="0" cy="288032"/>
            </a:xfrm>
            <a:prstGeom prst="line">
              <a:avLst/>
            </a:prstGeom>
            <a:noFill/>
            <a:ln w="381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4788024" y="5661248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TAPIS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00192" y="5662125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PA sākums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95936" y="4867441"/>
              <a:ext cx="598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5 dd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88483" y="4868252"/>
              <a:ext cx="598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5 dd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313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0300F0A-BBF7-4106-8E80-1DF0D3AC5870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 pasākumi</a:t>
            </a:r>
            <a:endParaRPr kumimoji="0" lang="lv-LV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91682" y="1417642"/>
            <a:ext cx="7283152" cy="30529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 – noteiktais laiks, kad var sniegt priekšlikumus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darba uzdevumā paredz sabiedrības līdzdalības pasākumus (77.p.)- sapulce PA ietvaros, aptauja, izstāde, diskusija u.c.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pēc PA sanāksme vairs nav obligāta: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endParaRPr kumimoji="0" lang="lv-LV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 rot="5400000">
            <a:off x="4658419" y="3305625"/>
            <a:ext cx="2369900" cy="3645917"/>
            <a:chOff x="3273425" y="1612745"/>
            <a:chExt cx="2597150" cy="421537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3425" y="4108857"/>
              <a:ext cx="2597150" cy="1719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Oval 9"/>
            <p:cNvSpPr/>
            <p:nvPr/>
          </p:nvSpPr>
          <p:spPr>
            <a:xfrm rot="16200000">
              <a:off x="2756006" y="2425022"/>
              <a:ext cx="2203135" cy="61427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 sanāksmi</a:t>
              </a:r>
            </a:p>
          </p:txBody>
        </p:sp>
        <p:sp>
          <p:nvSpPr>
            <p:cNvPr id="11" name="Oval 10"/>
            <p:cNvSpPr/>
            <p:nvPr/>
          </p:nvSpPr>
          <p:spPr>
            <a:xfrm rot="16200000">
              <a:off x="4359472" y="2407176"/>
              <a:ext cx="2203135" cy="614273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 cap="flat" cmpd="sng" algn="ctr">
              <a:solidFill>
                <a:schemeClr val="accent3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504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bez sanāksmes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196" y="4842228"/>
            <a:ext cx="1652046" cy="57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4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 bwMode="auto">
          <a:xfrm>
            <a:off x="5220075" y="394908"/>
            <a:ext cx="2768746" cy="47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lv-LV" altLang="lv-LV" sz="1800" b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Pēc izmaiņām sistēmā</a:t>
            </a:r>
          </a:p>
        </p:txBody>
      </p:sp>
      <p:sp>
        <p:nvSpPr>
          <p:cNvPr id="14" name="Title 2"/>
          <p:cNvSpPr txBox="1">
            <a:spLocks/>
          </p:cNvSpPr>
          <p:nvPr/>
        </p:nvSpPr>
        <p:spPr bwMode="auto">
          <a:xfrm>
            <a:off x="2037437" y="389759"/>
            <a:ext cx="2080935" cy="47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lv-LV" altLang="lv-LV" sz="1800" b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Šobrīd</a:t>
            </a:r>
          </a:p>
        </p:txBody>
      </p:sp>
      <p:sp>
        <p:nvSpPr>
          <p:cNvPr id="15" name="Title 2"/>
          <p:cNvSpPr txBox="1">
            <a:spLocks/>
          </p:cNvSpPr>
          <p:nvPr/>
        </p:nvSpPr>
        <p:spPr bwMode="auto">
          <a:xfrm>
            <a:off x="2037437" y="713426"/>
            <a:ext cx="2080935" cy="47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lv-LV" altLang="lv-LV" sz="1400" b="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r>
              <a:rPr lang="lv-LV" altLang="lv-LV" sz="1400" b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ā obligāts procesa solis</a:t>
            </a:r>
          </a:p>
        </p:txBody>
      </p:sp>
      <p:sp>
        <p:nvSpPr>
          <p:cNvPr id="16" name="Title 2"/>
          <p:cNvSpPr txBox="1">
            <a:spLocks/>
          </p:cNvSpPr>
          <p:nvPr/>
        </p:nvSpPr>
        <p:spPr bwMode="auto">
          <a:xfrm>
            <a:off x="5793131" y="713426"/>
            <a:ext cx="2080935" cy="47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lv-LV" altLang="lv-LV" sz="1400" b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pēc izvēles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692368"/>
              </p:ext>
            </p:extLst>
          </p:nvPr>
        </p:nvGraphicFramePr>
        <p:xfrm>
          <a:off x="1524000" y="1185118"/>
          <a:ext cx="7391400" cy="5187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0"/>
                <a:gridCol w="3695700"/>
              </a:tblGrid>
              <a:tr h="5187106"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lv-LV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6" y="1364113"/>
            <a:ext cx="3416642" cy="482912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805" y="1360716"/>
            <a:ext cx="3437854" cy="4859108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4561287" y="1478280"/>
            <a:ext cx="541283" cy="472440"/>
          </a:xfrm>
          <a:prstGeom prst="ellipse">
            <a:avLst/>
          </a:prstGeom>
          <a:noFill/>
          <a:ln w="412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8213"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17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297807" y="4669155"/>
            <a:ext cx="683895" cy="472440"/>
          </a:xfrm>
          <a:prstGeom prst="ellipse">
            <a:avLst/>
          </a:prstGeom>
          <a:noFill/>
          <a:ln w="41275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8213"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1700">
              <a:solidFill>
                <a:prstClr val="white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936332" y="2126325"/>
            <a:ext cx="856798" cy="2173605"/>
          </a:xfrm>
          <a:prstGeom prst="rightArrow">
            <a:avLst>
              <a:gd name="adj1" fmla="val 53165"/>
              <a:gd name="adj2" fmla="val 55836"/>
            </a:avLst>
          </a:prstGeom>
          <a:gradFill>
            <a:gsLst>
              <a:gs pos="0">
                <a:schemeClr val="accent5">
                  <a:shade val="51000"/>
                  <a:satMod val="130000"/>
                  <a:alpha val="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8213"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1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0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3610" y="1988842"/>
            <a:ext cx="7272808" cy="3739225"/>
          </a:xfrm>
        </p:spPr>
        <p:txBody>
          <a:bodyPr>
            <a:normAutofit/>
          </a:bodyPr>
          <a:lstStyle/>
          <a:p>
            <a:pPr marL="342900" lvl="0" indent="-342900" defTabSz="914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sz="3200" dirty="0">
                <a:solidFill>
                  <a:srgbClr val="C0504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no </a:t>
            </a:r>
            <a:r>
              <a:rPr lang="lv-LV" sz="3200" b="1" dirty="0">
                <a:solidFill>
                  <a:srgbClr val="C0504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01.01.2019.</a:t>
            </a:r>
            <a:r>
              <a:rPr lang="lv-LV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institūcijas ir pienākums izmantot TAPIS, sniedzot nosacījumus, atzinumus</a:t>
            </a:r>
          </a:p>
          <a:p>
            <a:pPr marL="342900" lvl="0" indent="-342900" defTabSz="9144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sz="3200" b="1" dirty="0">
                <a:solidFill>
                  <a:srgbClr val="C0504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63.</a:t>
            </a:r>
            <a:r>
              <a:rPr lang="lv-LV" sz="3200" b="1" baseline="30000" dirty="0">
                <a:solidFill>
                  <a:srgbClr val="C0504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1</a:t>
            </a:r>
            <a:r>
              <a:rPr lang="lv-LV" sz="3200" b="1" dirty="0">
                <a:solidFill>
                  <a:srgbClr val="C0504D">
                    <a:lumMod val="75000"/>
                  </a:srgbClr>
                </a:solidFill>
                <a:latin typeface="Calibri"/>
                <a:ea typeface="+mn-ea"/>
                <a:cs typeface="+mn-cs"/>
              </a:rPr>
              <a:t> p</a:t>
            </a:r>
            <a:r>
              <a:rPr lang="lv-LV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jūras piekrastes ūdeņu izmantošanu saskaņo ar ministriju</a:t>
            </a:r>
          </a:p>
          <a:p>
            <a:endParaRPr lang="lv-LV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E8D75792-8A94-4A28-9A46-4D0284BD468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10" name="AutoShape 4" descr="Attēlu rezultāti vaicājumam “communication”">
            <a:hlinkClick r:id="rId2"/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 dirty="0"/>
          </a:p>
          <a:p>
            <a:endParaRPr lang="lv-LV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19673" y="27463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Interešu saskaņošana = savstarpējā komunikācija</a:t>
            </a:r>
            <a:endParaRPr kumimoji="0" lang="lv-LV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95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8D75792-8A94-4A28-9A46-4D0284BD468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19673" y="27463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Teritorijas attīstības plānošana</a:t>
            </a:r>
            <a:endParaRPr kumimoji="0" lang="lv-LV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91680" y="1297501"/>
            <a:ext cx="7128792" cy="4994309"/>
            <a:chOff x="1331640" y="1297500"/>
            <a:chExt cx="7128792" cy="4994309"/>
          </a:xfrm>
        </p:grpSpPr>
        <p:sp>
          <p:nvSpPr>
            <p:cNvPr id="14" name="Rectangle 13"/>
            <p:cNvSpPr/>
            <p:nvPr/>
          </p:nvSpPr>
          <p:spPr>
            <a:xfrm>
              <a:off x="1331640" y="1297500"/>
              <a:ext cx="2448272" cy="432048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Dalībnieki                 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344458" y="2090819"/>
              <a:ext cx="2664296" cy="648072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pašvaldība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331640" y="2881676"/>
              <a:ext cx="2664296" cy="648072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iedzīvotāji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31640" y="3673764"/>
              <a:ext cx="2664296" cy="648072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uzņēmēji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44458" y="4557585"/>
              <a:ext cx="2664296" cy="648072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institūcijas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84168" y="2041357"/>
              <a:ext cx="1080120" cy="3207568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interešu saskaņošana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54991" y="1969232"/>
              <a:ext cx="1368152" cy="3207568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izstrādes vadītājs + izstrādātājs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12360" y="1910164"/>
              <a:ext cx="648072" cy="4381645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tiesisks dokuments = procedūra+ saturs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344458" y="5617980"/>
              <a:ext cx="2664296" cy="648072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ministrija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54991" y="5643737"/>
              <a:ext cx="2664296" cy="648072"/>
            </a:xfrm>
            <a:prstGeom prst="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F497D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tiesa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8095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E8D75792-8A94-4A28-9A46-4D0284BD468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403649" y="274638"/>
            <a:ext cx="72831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Detālplānojuma izstrāde</a:t>
            </a:r>
            <a:endParaRPr kumimoji="0" lang="lv-LV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835697" y="1600203"/>
            <a:ext cx="66350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32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iepriekš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pilsētās/ ciemos – vienmēr, izņemot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laukos - nekad, izņemot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MKN 505 –pieslēgums</a:t>
            </a:r>
            <a:r>
              <a:rPr kumimoji="0" lang="lv-LV" sz="3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valsts autoceļiem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v-LV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32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tagad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gadījumi , kad vajag </a:t>
            </a:r>
          </a:p>
          <a:p>
            <a:pPr marL="0" lvl="0" indent="0">
              <a:buNone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gadījumi, kad </a:t>
            </a:r>
            <a:r>
              <a:rPr lang="lv-LV" dirty="0">
                <a:solidFill>
                  <a:sysClr val="windowText" lastClr="000000"/>
                </a:solidFill>
                <a:latin typeface="Calibri"/>
              </a:rPr>
              <a:t>nevajag </a:t>
            </a:r>
            <a:endParaRPr lang="lv-LV" dirty="0" smtClean="0">
              <a:solidFill>
                <a:sysClr val="windowText" lastClr="000000"/>
              </a:solidFill>
              <a:latin typeface="Calibri"/>
            </a:endParaRPr>
          </a:p>
          <a:p>
            <a:pPr marL="0" lvl="0" indent="0">
              <a:buNone/>
              <a:defRPr/>
            </a:pPr>
            <a:r>
              <a:rPr lang="lv-LV" strike="sngStrike" dirty="0" smtClean="0">
                <a:solidFill>
                  <a:sysClr val="windowText" lastClr="000000"/>
                </a:solidFill>
                <a:latin typeface="Calibri"/>
              </a:rPr>
              <a:t>MKN </a:t>
            </a:r>
            <a:r>
              <a:rPr lang="lv-LV" strike="sngStrike" dirty="0">
                <a:solidFill>
                  <a:sysClr val="windowText" lastClr="000000"/>
                </a:solidFill>
                <a:latin typeface="Calibri"/>
              </a:rPr>
              <a:t>505 </a:t>
            </a:r>
            <a:endParaRPr kumimoji="0" lang="lv-LV" sz="3200" b="0" i="0" u="none" strike="sng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v-LV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0300F0A-BBF7-4106-8E80-1DF0D3AC5870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detālplānojums</a:t>
            </a:r>
            <a:endParaRPr kumimoji="0" lang="lv-LV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55576" y="1988844"/>
            <a:ext cx="77975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Kas tas ir?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 vēlamies atrisināt?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Vai nevar atrisināt citādāk: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- ar ZIP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- ar būvprojektu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- mazākiem resursiem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Kā risinājums atbildīs apkārtējai teritorijai?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Transporta infrastruktūras risinājumi, piekļuve?</a:t>
            </a:r>
            <a:endParaRPr kumimoji="0" lang="lv-LV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14292" y="1196752"/>
            <a:ext cx="3168352" cy="2304256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lielāka pašvaldības rīcības brīvība + lielāka </a:t>
            </a:r>
            <a:r>
              <a:rPr kumimoji="0" lang="lv-LV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atbildība</a:t>
            </a:r>
          </a:p>
        </p:txBody>
      </p:sp>
      <p:pic>
        <p:nvPicPr>
          <p:cNvPr id="2050" name="Picture 2" descr="Attēlu rezultāti vaicājumam “karodzini”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960" y="3533809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76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0300F0A-BBF7-4106-8E80-1DF0D3AC5870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2286000" y="332660"/>
            <a:ext cx="61024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Detālplānojumu </a:t>
            </a:r>
            <a:r>
              <a:rPr kumimoji="0" lang="lv-LV" sz="4400" b="0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izstrādā</a:t>
            </a:r>
            <a:r>
              <a:rPr kumimoji="0" lang="lv-LV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</a:t>
            </a:r>
            <a:endParaRPr kumimoji="0" lang="lv-LV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75656" y="1600204"/>
            <a:ext cx="721114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TP, LP noteiktajos gadījumos;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jaunu zemes vienību izveide + zemes vienība ielai/ ceļam;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ceļa </a:t>
            </a:r>
            <a:r>
              <a:rPr kumimoji="0" lang="lv-LV" sz="3200" b="0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pievienojums valsts un pašvaldību autoceļam</a:t>
            </a:r>
            <a:r>
              <a:rPr kumimoji="0" lang="lv-LV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nav atrisināta piekļuve vienam vai vairākiem zemes īpašumiem;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pirms jaunas būvniecības uzsākšanas, ja: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- jāpārkārto transporta organizācijas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- plānotā objekta funkcionēšanas nodrošināšanai nepieciešamās būves paredzēts izvietot </a:t>
            </a:r>
            <a:r>
              <a:rPr kumimoji="0" lang="lv-LV" sz="3200" b="0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vairākās zemes vienībās</a:t>
            </a:r>
            <a:r>
              <a:rPr kumimoji="0" lang="lv-LV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lv-LV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578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0300F0A-BBF7-4106-8E80-1DF0D3AC5870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7664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Detālplānojumu </a:t>
            </a:r>
            <a:r>
              <a:rPr kumimoji="0" lang="lv-LV" sz="44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neizstrādā</a:t>
            </a:r>
            <a:r>
              <a:rPr kumimoji="0" lang="lv-LV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</a:t>
            </a:r>
            <a:endParaRPr kumimoji="0" lang="lv-LV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763688" y="1412776"/>
            <a:ext cx="6933456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pietiekami detalizētā pakāpē ir izstrādāts LP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ceļa pievienojums valsts autoceļam vai paralēlā ceļa izbūve ārpus valsts autoceļa ceļu zemes nodalījuma joslas paredzēta </a:t>
            </a:r>
            <a:r>
              <a:rPr kumimoji="0" lang="lv-LV" sz="3200" b="0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būvprojektā</a:t>
            </a:r>
            <a:r>
              <a:rPr kumimoji="0" lang="lv-LV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plānota lineāra inženierbūve - </a:t>
            </a:r>
            <a:r>
              <a:rPr kumimoji="0" lang="lv-LV" sz="3200" b="0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nacionālo interešu objekta statuss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objekta funkcionēšanu iespējams risināt </a:t>
            </a:r>
            <a:r>
              <a:rPr kumimoji="0" lang="lv-LV" sz="3200" b="0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būvprojektā</a:t>
            </a:r>
            <a:r>
              <a:rPr kumimoji="0" lang="lv-LV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lv-LV" sz="3200" b="0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nav nepieciešama infrastruktūras pārkārtošana</a:t>
            </a:r>
            <a:r>
              <a:rPr kumimoji="0" lang="lv-LV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tiek nodrošināta satiksmes </a:t>
            </a:r>
            <a:r>
              <a:rPr kumimoji="0" lang="lv-LV" sz="3200" b="0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drošība</a:t>
            </a:r>
            <a:endParaRPr kumimoji="0" lang="lv-LV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030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99792" y="332656"/>
            <a:ext cx="6096000" cy="1036642"/>
          </a:xfrm>
        </p:spPr>
        <p:txBody>
          <a:bodyPr>
            <a:noAutofit/>
          </a:bodyPr>
          <a:lstStyle/>
          <a:p>
            <a:pPr algn="ctr"/>
            <a:r>
              <a:rPr lang="lv-LV" sz="3600" b="0" dirty="0" smtClean="0">
                <a:latin typeface="Calibri" panose="020F0502020204030204" pitchFamily="34" charset="0"/>
              </a:rPr>
              <a:t>Apstrīdēšana («karantīna») izvērtēšana</a:t>
            </a:r>
            <a:endParaRPr lang="lv-LV" sz="3600" b="0" dirty="0">
              <a:latin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42866" y="3140968"/>
            <a:ext cx="6563072" cy="2736304"/>
          </a:xfrm>
        </p:spPr>
        <p:txBody>
          <a:bodyPr>
            <a:normAutofit/>
          </a:bodyPr>
          <a:lstStyle/>
          <a:p>
            <a:r>
              <a:rPr lang="lv-LV" dirty="0" smtClean="0"/>
              <a:t>TAPL 25.p. pēc savas iniciatīvas</a:t>
            </a:r>
          </a:p>
          <a:p>
            <a:r>
              <a:rPr lang="lv-LV" dirty="0"/>
              <a:t> </a:t>
            </a:r>
            <a:r>
              <a:rPr lang="lv-LV" dirty="0" smtClean="0"/>
              <a:t>       27.p. – izvērtē, pamatojoties uz saņemto               	iesniegumu</a:t>
            </a:r>
          </a:p>
          <a:p>
            <a:r>
              <a:rPr lang="lv-LV" dirty="0"/>
              <a:t> </a:t>
            </a:r>
            <a:r>
              <a:rPr lang="lv-LV" dirty="0" smtClean="0"/>
              <a:t>2018.g. «karantīnā» 55 dokumenti</a:t>
            </a:r>
          </a:p>
          <a:p>
            <a:r>
              <a:rPr lang="lv-LV" dirty="0"/>
              <a:t>	</a:t>
            </a:r>
            <a:r>
              <a:rPr lang="lv-LV" dirty="0" smtClean="0"/>
              <a:t>   4/5 no tiem ir LP </a:t>
            </a:r>
          </a:p>
          <a:p>
            <a:r>
              <a:rPr lang="lv-LV" dirty="0"/>
              <a:t>	 </a:t>
            </a:r>
            <a:r>
              <a:rPr lang="lv-LV" dirty="0" smtClean="0"/>
              <a:t>   9 gadījumos saņemti iesniegumi</a:t>
            </a:r>
          </a:p>
          <a:p>
            <a:r>
              <a:rPr lang="lv-LV" dirty="0"/>
              <a:t>	</a:t>
            </a:r>
            <a:r>
              <a:rPr lang="lv-LV" dirty="0" smtClean="0"/>
              <a:t>   10 gadījumos atcelti SN, pilnveidots</a:t>
            </a:r>
          </a:p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0300F0A-BBF7-4106-8E80-1DF0D3AC5870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2123728" y="1484784"/>
            <a:ext cx="6120680" cy="15666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Lai teritorijas plānojums būtu tiesisks, tam, pirmkārt, jāatbilst normatīvajiem aktiem un, otrkārt, jābūt noteiktā kārtībā izstrādātam un apstiprinātam. </a:t>
            </a:r>
          </a:p>
        </p:txBody>
      </p:sp>
    </p:spTree>
    <p:extLst>
      <p:ext uri="{BB962C8B-B14F-4D97-AF65-F5344CB8AC3E}">
        <p14:creationId xmlns:p14="http://schemas.microsoft.com/office/powerpoint/2010/main" val="1290412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 smtClean="0">
                <a:latin typeface="Calibri" panose="020F0502020204030204" pitchFamily="34" charset="0"/>
              </a:rPr>
              <a:t>Neatbilstības procedūrai</a:t>
            </a:r>
            <a:endParaRPr lang="lv-LV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lv-LV" dirty="0" smtClean="0"/>
              <a:t>noteiktajā termiņā nav publicēts TAPIS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dirty="0" smtClean="0"/>
              <a:t>sanāksme vai PA noteikta nākamajā dienā pēc paziņojuma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dirty="0"/>
              <a:t>n</a:t>
            </a:r>
            <a:r>
              <a:rPr lang="lv-LV" dirty="0" smtClean="0"/>
              <a:t>av nodrošināta atkārtota PA pēc veiktajām izmaiņām saistošajā daļā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dirty="0" smtClean="0"/>
              <a:t>nav apstiprināts izstrādes vadītājs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dirty="0" smtClean="0"/>
              <a:t>nav izvērtēta izstrādātāja atbilstība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dirty="0" smtClean="0"/>
              <a:t>nav </a:t>
            </a:r>
            <a:r>
              <a:rPr lang="lv-LV" dirty="0"/>
              <a:t>norādīts faktiskais izstrādātājs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dirty="0" smtClean="0"/>
              <a:t>nav pievienots sanāksmes protokols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dirty="0" smtClean="0"/>
              <a:t>nav pievienoti visi pieņemtie lēmumi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dirty="0" smtClean="0"/>
              <a:t>nav veiktas visas darbības TAPIS, lai mainītos dokumenta statuss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dirty="0" smtClean="0"/>
              <a:t>nav sniegtas atbildes vai tās sniegtas ar lielu nokavēšanos</a:t>
            </a:r>
          </a:p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C3CA202-D565-4603-8F75-B6EF6253BC4F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0812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 smtClean="0">
                <a:latin typeface="Calibri" panose="020F0502020204030204" pitchFamily="34" charset="0"/>
              </a:rPr>
              <a:t>Satura neatbilstības</a:t>
            </a:r>
            <a:endParaRPr lang="lv-LV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1268760"/>
            <a:ext cx="6096000" cy="518457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lv-LV" dirty="0" smtClean="0"/>
              <a:t>redakcionālo kļūdu labojumi – funkcionālā zonējuma, atļauto izmantošanas veidu vai apgrūtinājumu maiņa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dirty="0"/>
              <a:t>n</a:t>
            </a:r>
            <a:r>
              <a:rPr lang="lv-LV" dirty="0" smtClean="0"/>
              <a:t>eatbilstošu terminu lietošana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dirty="0"/>
              <a:t>l</a:t>
            </a:r>
            <a:r>
              <a:rPr lang="lv-LV" dirty="0" smtClean="0"/>
              <a:t>ēmumos atsauce uz iespēju apstrīdēt to Administratīvā procesa likumā noteiktajā kārtībā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dirty="0" smtClean="0"/>
              <a:t>nav ievērotas dokumentu noformēšanas prasības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dirty="0" smtClean="0"/>
              <a:t>nav norādīta atbilstība pašvaldības  ilgtspējīgas attīstības stratēģijai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dirty="0" smtClean="0"/>
              <a:t>risinājumi nav skatīti kontekstā ar apkārtējo teritoriju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dirty="0"/>
              <a:t>i</a:t>
            </a:r>
            <a:r>
              <a:rPr lang="lv-LV" dirty="0" smtClean="0"/>
              <a:t>etverta prasība piekļuvi risināt Civillikumā noteiktajā kārtībā (ceļa servitūti)</a:t>
            </a:r>
          </a:p>
          <a:p>
            <a:pPr marL="342900" indent="-342900">
              <a:buFont typeface="Arial" pitchFamily="34" charset="0"/>
              <a:buChar char="•"/>
            </a:pPr>
            <a:endParaRPr lang="lv-LV" dirty="0" smtClean="0"/>
          </a:p>
          <a:p>
            <a:pPr marL="342900" indent="-342900">
              <a:buFont typeface="Arial" pitchFamily="34" charset="0"/>
              <a:buChar char="•"/>
            </a:pPr>
            <a:endParaRPr lang="lv-LV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C3CA202-D565-4603-8F75-B6EF6253BC4F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179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lv-LV" dirty="0"/>
              <a:t>ceļa servitūtiem noteiktas sarkanās līnijas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dirty="0"/>
              <a:t>ar LP nosaka zemes vienības sadali, adresāciju, NĪLM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dirty="0"/>
              <a:t>dzīvojamā un publiskā apbūve tiek plānota vietās, kur var tikt pārsniegti piesārņojuma (piemēram, troksnis) robežlielumi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dirty="0"/>
              <a:t>pretrunas starp atsevišķiem apbūves noteikumu punktiem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lv-LV" dirty="0"/>
              <a:t>apbūves noteikumos ietvert prasības (punktu piemērošana, spēkā stāšanās termiņi), kas pēc būtības ir ietveramas saistošajos noteikumos</a:t>
            </a:r>
          </a:p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C3CA202-D565-4603-8F75-B6EF6253BC4F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 smtClean="0">
                <a:latin typeface="Calibri" panose="020F0502020204030204" pitchFamily="34" charset="0"/>
              </a:rPr>
              <a:t>Satura neatbilstības</a:t>
            </a:r>
            <a:endParaRPr lang="lv-LV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38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 smtClean="0">
                <a:latin typeface="Calibri" panose="020F0502020204030204" pitchFamily="34" charset="0"/>
              </a:rPr>
              <a:t>Tehniskā informācija</a:t>
            </a:r>
            <a:endParaRPr lang="lv-LV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>
                <a:hlinkClick r:id="rId2"/>
              </a:rPr>
              <a:t>tapis.palidziba@varam.gov.lv</a:t>
            </a:r>
            <a:endParaRPr lang="lv-LV" dirty="0" smtClean="0"/>
          </a:p>
          <a:p>
            <a:r>
              <a:rPr lang="lv-LV" dirty="0" smtClean="0"/>
              <a:t>	Armīns Skudra 67026413</a:t>
            </a:r>
          </a:p>
          <a:p>
            <a:r>
              <a:rPr lang="lv-LV" dirty="0"/>
              <a:t>	</a:t>
            </a:r>
            <a:r>
              <a:rPr lang="lv-LV" dirty="0" smtClean="0"/>
              <a:t>Roberts Lipsbergs 66016708</a:t>
            </a:r>
          </a:p>
          <a:p>
            <a:endParaRPr lang="lv-LV" dirty="0"/>
          </a:p>
          <a:p>
            <a:r>
              <a:rPr lang="lv-LV" dirty="0" smtClean="0"/>
              <a:t>Konsultācijas:</a:t>
            </a:r>
          </a:p>
          <a:p>
            <a:r>
              <a:rPr lang="lv-LV" dirty="0"/>
              <a:t>	</a:t>
            </a:r>
            <a:r>
              <a:rPr lang="lv-LV" dirty="0" smtClean="0"/>
              <a:t>Ilze Aigare 67026904</a:t>
            </a:r>
          </a:p>
          <a:p>
            <a:r>
              <a:rPr lang="lv-LV" dirty="0"/>
              <a:t>	</a:t>
            </a:r>
            <a:r>
              <a:rPr lang="lv-LV" dirty="0" smtClean="0"/>
              <a:t>Ilma Valdmane 67026921</a:t>
            </a:r>
          </a:p>
          <a:p>
            <a:r>
              <a:rPr lang="lv-LV" dirty="0"/>
              <a:t>	</a:t>
            </a:r>
            <a:r>
              <a:rPr lang="lv-LV" dirty="0" smtClean="0"/>
              <a:t>Ineta Muižniece 67026912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6C3CA202-D565-4603-8F75-B6EF6253BC4F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89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55776" y="4509124"/>
            <a:ext cx="6096000" cy="1384295"/>
          </a:xfrm>
        </p:spPr>
        <p:txBody>
          <a:bodyPr>
            <a:noAutofit/>
          </a:bodyPr>
          <a:lstStyle/>
          <a:p>
            <a:pPr algn="r"/>
            <a:r>
              <a:rPr lang="lv-LV" sz="2000" b="0" dirty="0" smtClean="0"/>
              <a:t>Ilze Aigare</a:t>
            </a:r>
            <a:r>
              <a:rPr lang="lv-LV" sz="2000" dirty="0" smtClean="0"/>
              <a:t/>
            </a:r>
            <a:br>
              <a:rPr lang="lv-LV" sz="2000" dirty="0" smtClean="0"/>
            </a:br>
            <a:r>
              <a:rPr lang="lv-LV" sz="2000" b="0" i="1" dirty="0" smtClean="0"/>
              <a:t>VARAM</a:t>
            </a:r>
            <a:br>
              <a:rPr lang="lv-LV" sz="2000" b="0" i="1" dirty="0" smtClean="0"/>
            </a:br>
            <a:r>
              <a:rPr lang="lv-LV" sz="2000" b="0" i="1" dirty="0" smtClean="0"/>
              <a:t>Telpiskās plānošanas departamenta direktores vietniece,</a:t>
            </a:r>
            <a:br>
              <a:rPr lang="lv-LV" sz="2000" b="0" i="1" dirty="0" smtClean="0"/>
            </a:br>
            <a:r>
              <a:rPr lang="lv-LV" sz="2000" b="0" i="1" dirty="0" smtClean="0"/>
              <a:t>Plānojumu uzraudzības nodaļas vadītāja</a:t>
            </a:r>
            <a:endParaRPr lang="lv-LV" sz="20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0300F0A-BBF7-4106-8E80-1DF0D3AC5870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20" y="1045883"/>
            <a:ext cx="5477835" cy="33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03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0300F0A-BBF7-4106-8E80-1DF0D3AC587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Pašvaldība:</a:t>
            </a:r>
            <a:endParaRPr kumimoji="0" lang="lv-LV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31840" y="2633458"/>
            <a:ext cx="3528392" cy="12961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lv-LV" dirty="0" smtClean="0">
                <a:solidFill>
                  <a:schemeClr val="accent2">
                    <a:lumMod val="75000"/>
                  </a:schemeClr>
                </a:solidFill>
              </a:rPr>
              <a:t>zstrādā un apstiprina</a:t>
            </a:r>
          </a:p>
          <a:p>
            <a:pPr marL="285750" indent="-285750">
              <a:buFontTx/>
              <a:buChar char="-"/>
            </a:pPr>
            <a:r>
              <a:rPr lang="lv-LV" dirty="0" smtClean="0">
                <a:solidFill>
                  <a:schemeClr val="accent2">
                    <a:lumMod val="75000"/>
                  </a:schemeClr>
                </a:solidFill>
              </a:rPr>
              <a:t>koordinē un uzrauga īstenošanu</a:t>
            </a:r>
            <a:endParaRPr lang="lv-LV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9592" y="1772816"/>
            <a:ext cx="3240360" cy="108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dirty="0" smtClean="0">
                <a:solidFill>
                  <a:schemeClr val="accent2">
                    <a:lumMod val="75000"/>
                  </a:schemeClr>
                </a:solidFill>
              </a:rPr>
              <a:t>pienākums:</a:t>
            </a:r>
          </a:p>
          <a:p>
            <a:r>
              <a:rPr lang="lv-LV" dirty="0" smtClean="0">
                <a:solidFill>
                  <a:schemeClr val="accent2">
                    <a:lumMod val="75000"/>
                  </a:schemeClr>
                </a:solidFill>
              </a:rPr>
              <a:t>izstrādāt  TP un nodrošināt tā administratīvo </a:t>
            </a:r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pārraudzību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01723" y="3789040"/>
            <a:ext cx="3960440" cy="17762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dirty="0" smtClean="0">
                <a:solidFill>
                  <a:schemeClr val="accent2">
                    <a:lumMod val="75000"/>
                  </a:schemeClr>
                </a:solidFill>
              </a:rPr>
              <a:t>funkcijas:</a:t>
            </a:r>
          </a:p>
          <a:p>
            <a:pPr algn="ctr"/>
            <a:r>
              <a:rPr lang="lv-LV" dirty="0" smtClean="0">
                <a:solidFill>
                  <a:schemeClr val="accent2">
                    <a:lumMod val="75000"/>
                  </a:schemeClr>
                </a:solidFill>
              </a:rPr>
              <a:t> -saskaņā </a:t>
            </a:r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ar attiecīgās pašvaldības teritorijas plānojumu noteikt zemes izmantošanas un apbūves kārtību;</a:t>
            </a:r>
          </a:p>
          <a:p>
            <a:pPr algn="ctr"/>
            <a:r>
              <a:rPr lang="lv-LV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nodrošināt </a:t>
            </a:r>
            <a:r>
              <a:rPr lang="lv-LV" dirty="0" smtClean="0">
                <a:solidFill>
                  <a:schemeClr val="accent2">
                    <a:lumMod val="75000"/>
                  </a:schemeClr>
                </a:solidFill>
              </a:rPr>
              <a:t>būvniecības </a:t>
            </a:r>
            <a:r>
              <a:rPr lang="lv-LV" dirty="0">
                <a:solidFill>
                  <a:schemeClr val="accent2">
                    <a:lumMod val="75000"/>
                  </a:schemeClr>
                </a:solidFill>
              </a:rPr>
              <a:t>procesa tiesiskumu;</a:t>
            </a:r>
          </a:p>
        </p:txBody>
      </p:sp>
    </p:spTree>
    <p:extLst>
      <p:ext uri="{BB962C8B-B14F-4D97-AF65-F5344CB8AC3E}">
        <p14:creationId xmlns:p14="http://schemas.microsoft.com/office/powerpoint/2010/main" val="98925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0300F0A-BBF7-4106-8E80-1DF0D3AC587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35697" y="274638"/>
            <a:ext cx="6851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Pašvaldība:</a:t>
            </a:r>
            <a:endParaRPr kumimoji="0" lang="lv-LV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99592" y="1772819"/>
            <a:ext cx="79312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pieņem lēmumu: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- uzsākt izstrādi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- nodot publiskajai apspriešanai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- pilnveidot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- apstiprināt (izdot SN, pieņemt AA)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apstiprina izstrādes vadītāju, darba uzdevumu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pirms līguma slēgšanas, izvērtē izstrādātāja atbilstību MKN 628 7.nod. prasībām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slēdz DP izstrādes un finansēšanas līgumu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slēdz DP administratīvo līgumu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pieprasa/ lūdz anulēt TAPIS piekļuvi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v-LV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8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600" dirty="0" smtClean="0">
                <a:latin typeface="Calibri" panose="020F0502020204030204" pitchFamily="34" charset="0"/>
              </a:rPr>
              <a:t>Teritorijas</a:t>
            </a:r>
            <a:r>
              <a:rPr lang="lv-LV" sz="3600" dirty="0" smtClean="0"/>
              <a:t> </a:t>
            </a:r>
            <a:r>
              <a:rPr lang="lv-LV" sz="3600" dirty="0" smtClean="0">
                <a:latin typeface="Calibri" panose="020F0502020204030204" pitchFamily="34" charset="0"/>
              </a:rPr>
              <a:t>plānotājs</a:t>
            </a:r>
            <a:endParaRPr lang="lv-LV" sz="3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0300F0A-BBF7-4106-8E80-1DF0D3AC587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2771800" y="1223625"/>
            <a:ext cx="4176464" cy="17281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 smtClean="0">
                <a:solidFill>
                  <a:schemeClr val="accent2">
                    <a:lumMod val="75000"/>
                  </a:schemeClr>
                </a:solidFill>
              </a:rPr>
              <a:t>profesionālis</a:t>
            </a:r>
          </a:p>
          <a:p>
            <a:pPr algn="ctr"/>
            <a:r>
              <a:rPr lang="lv-LV" sz="1400" dirty="0" smtClean="0">
                <a:solidFill>
                  <a:schemeClr val="accent2">
                    <a:lumMod val="75000"/>
                  </a:schemeClr>
                </a:solidFill>
              </a:rPr>
              <a:t>koordinators</a:t>
            </a:r>
          </a:p>
          <a:p>
            <a:pPr algn="ctr"/>
            <a:r>
              <a:rPr lang="lv-LV" sz="1400" dirty="0" smtClean="0">
                <a:solidFill>
                  <a:schemeClr val="accent2">
                    <a:lumMod val="75000"/>
                  </a:schemeClr>
                </a:solidFill>
              </a:rPr>
              <a:t>moderators</a:t>
            </a:r>
          </a:p>
          <a:p>
            <a:pPr algn="ctr"/>
            <a:r>
              <a:rPr lang="lv-LV" sz="1400" dirty="0" smtClean="0">
                <a:solidFill>
                  <a:schemeClr val="accent2">
                    <a:lumMod val="75000"/>
                  </a:schemeClr>
                </a:solidFill>
              </a:rPr>
              <a:t>menedžeris</a:t>
            </a:r>
          </a:p>
          <a:p>
            <a:pPr algn="ctr"/>
            <a:r>
              <a:rPr lang="lv-LV" sz="1400" dirty="0" smtClean="0">
                <a:solidFill>
                  <a:schemeClr val="accent2">
                    <a:lumMod val="75000"/>
                  </a:schemeClr>
                </a:solidFill>
              </a:rPr>
              <a:t>ideju ģenerators</a:t>
            </a:r>
          </a:p>
          <a:p>
            <a:pPr algn="ctr"/>
            <a:r>
              <a:rPr lang="lv-LV" sz="1400" dirty="0">
                <a:solidFill>
                  <a:schemeClr val="accent2">
                    <a:lumMod val="75000"/>
                  </a:schemeClr>
                </a:solidFill>
              </a:rPr>
              <a:t>l</a:t>
            </a:r>
            <a:r>
              <a:rPr lang="lv-LV" sz="1400" dirty="0" smtClean="0">
                <a:solidFill>
                  <a:schemeClr val="accent2">
                    <a:lumMod val="75000"/>
                  </a:schemeClr>
                </a:solidFill>
              </a:rPr>
              <a:t>abākā risinājuma piedāvātājs</a:t>
            </a:r>
          </a:p>
          <a:p>
            <a:pPr algn="ctr"/>
            <a:r>
              <a:rPr lang="lv-LV" sz="1400" dirty="0" smtClean="0">
                <a:solidFill>
                  <a:schemeClr val="accent2">
                    <a:lumMod val="75000"/>
                  </a:schemeClr>
                </a:solidFill>
              </a:rPr>
              <a:t>kompromisa meklētājs</a:t>
            </a:r>
            <a:endParaRPr lang="lv-LV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70306" y="3526526"/>
            <a:ext cx="2670212" cy="1439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accent2">
                    <a:lumMod val="75000"/>
                  </a:schemeClr>
                </a:solidFill>
              </a:rPr>
              <a:t>deputāti</a:t>
            </a:r>
            <a:endParaRPr lang="lv-LV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8104" y="3543545"/>
            <a:ext cx="2592288" cy="14225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accent2">
                    <a:lumMod val="75000"/>
                  </a:schemeClr>
                </a:solidFill>
              </a:rPr>
              <a:t>iedzīvotāji</a:t>
            </a:r>
            <a:endParaRPr lang="lv-LV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778520" y="2805334"/>
            <a:ext cx="771990" cy="117752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940152" y="2808054"/>
            <a:ext cx="720080" cy="1296144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505412" y="2708919"/>
            <a:ext cx="823900" cy="1249538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223992" y="2780928"/>
            <a:ext cx="724272" cy="1241763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550510" y="4653136"/>
            <a:ext cx="2173618" cy="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550510" y="4869160"/>
            <a:ext cx="2180338" cy="0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305641" y="5138705"/>
            <a:ext cx="2898753" cy="12961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accent2">
                    <a:lumMod val="75000"/>
                  </a:schemeClr>
                </a:solidFill>
              </a:rPr>
              <a:t>attīstītājs</a:t>
            </a:r>
            <a:endParaRPr lang="lv-LV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860032" y="2827536"/>
            <a:ext cx="0" cy="2510426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496663" y="2780928"/>
            <a:ext cx="0" cy="2557034"/>
          </a:xfrm>
          <a:prstGeom prst="straightConnector1">
            <a:avLst/>
          </a:pr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Attēlu rezultāti vaicājumam “strīdus risināšana”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838" y="3050958"/>
            <a:ext cx="1460258" cy="146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26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0300F0A-BBF7-4106-8E80-1DF0D3AC5870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7664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Izstrādes vadītājs – pašvaldības atbildīgā persona</a:t>
            </a:r>
            <a:endParaRPr kumimoji="0" lang="lv-LV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547664" y="1600204"/>
            <a:ext cx="71391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tur savās rokās izstrādes «vadības grožus</a:t>
            </a: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» </a:t>
            </a:r>
            <a:endParaRPr kumimoji="0" lang="lv-LV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nodrošina komunikāciju ar iesaistītajām pusēm, tai skaitā, atbilžu sniegšanu uz saņemtajiem priekšlikumiem: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lv-LV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+ 2.4.app.  atbilde sniedzama līdz dokumentu iesniegšanai 	(izskatīšanai) domē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v-LV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411762" y="5445227"/>
            <a:ext cx="5562375" cy="680939"/>
            <a:chOff x="1448035" y="4348113"/>
            <a:chExt cx="5562375" cy="680939"/>
          </a:xfrm>
        </p:grpSpPr>
        <p:sp>
          <p:nvSpPr>
            <p:cNvPr id="8" name="Rectangle 7"/>
            <p:cNvSpPr/>
            <p:nvPr/>
          </p:nvSpPr>
          <p:spPr>
            <a:xfrm>
              <a:off x="1448035" y="4348113"/>
              <a:ext cx="4195208" cy="680939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Izstrādes process, publiskā apspriešana, komiteja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642258" y="4349086"/>
              <a:ext cx="1368152" cy="679966"/>
            </a:xfrm>
            <a:prstGeom prst="rect">
              <a:avLst/>
            </a:prstGeom>
            <a:solidFill>
              <a:srgbClr val="F79646">
                <a:lumMod val="60000"/>
                <a:lumOff val="4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841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0300F0A-BBF7-4106-8E80-1DF0D3AC587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grpSp>
        <p:nvGrpSpPr>
          <p:cNvPr id="5" name="Grupa 4"/>
          <p:cNvGrpSpPr/>
          <p:nvPr/>
        </p:nvGrpSpPr>
        <p:grpSpPr>
          <a:xfrm>
            <a:off x="1554986" y="358906"/>
            <a:ext cx="7035686" cy="5843065"/>
            <a:chOff x="714505" y="358906"/>
            <a:chExt cx="7035686" cy="5843065"/>
          </a:xfrm>
        </p:grpSpPr>
        <p:pic>
          <p:nvPicPr>
            <p:cNvPr id="6" name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4505" y="358906"/>
              <a:ext cx="4358324" cy="3687429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p:pic>
          <p:nvPicPr>
            <p:cNvPr id="7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62516" y="870191"/>
              <a:ext cx="1598363" cy="761125"/>
            </a:xfrm>
            <a:prstGeom prst="rect">
              <a:avLst/>
            </a:prstGeom>
            <a:ln w="15875">
              <a:solidFill>
                <a:sysClr val="windowText" lastClr="000000"/>
              </a:solidFill>
            </a:ln>
          </p:spPr>
        </p:pic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5249" y="1890690"/>
              <a:ext cx="5174942" cy="4311281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p:sp>
          <p:nvSpPr>
            <p:cNvPr id="9" name="Right Arrow 15"/>
            <p:cNvSpPr/>
            <p:nvPr/>
          </p:nvSpPr>
          <p:spPr>
            <a:xfrm rot="10800000">
              <a:off x="4667641" y="1060471"/>
              <a:ext cx="694874" cy="380563"/>
            </a:xfrm>
            <a:prstGeom prst="rightArrow">
              <a:avLst>
                <a:gd name="adj1" fmla="val 69614"/>
                <a:gd name="adj2" fmla="val 91680"/>
              </a:avLst>
            </a:prstGeom>
            <a:solidFill>
              <a:srgbClr val="5B9BD5">
                <a:alpha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ight Arrow 16"/>
            <p:cNvSpPr/>
            <p:nvPr/>
          </p:nvSpPr>
          <p:spPr>
            <a:xfrm>
              <a:off x="4736755" y="4590116"/>
              <a:ext cx="1239505" cy="380563"/>
            </a:xfrm>
            <a:prstGeom prst="rightArrow">
              <a:avLst>
                <a:gd name="adj1" fmla="val 69614"/>
                <a:gd name="adj2" fmla="val 91680"/>
              </a:avLst>
            </a:prstGeom>
            <a:solidFill>
              <a:srgbClr val="5B9BD5">
                <a:alpha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446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ida numura vietturis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0300F0A-BBF7-4106-8E80-1DF0D3AC5870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pSp>
        <p:nvGrpSpPr>
          <p:cNvPr id="6" name="Grupa 5"/>
          <p:cNvGrpSpPr/>
          <p:nvPr/>
        </p:nvGrpSpPr>
        <p:grpSpPr>
          <a:xfrm>
            <a:off x="330882" y="458305"/>
            <a:ext cx="8300370" cy="3156515"/>
            <a:chOff x="320654" y="458305"/>
            <a:chExt cx="8300370" cy="3156515"/>
          </a:xfrm>
        </p:grpSpPr>
        <p:pic>
          <p:nvPicPr>
            <p:cNvPr id="7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654" y="458305"/>
              <a:ext cx="5249259" cy="3040842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  <p:pic>
          <p:nvPicPr>
            <p:cNvPr id="8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89874" y="1068745"/>
              <a:ext cx="4431150" cy="1707771"/>
            </a:xfrm>
            <a:prstGeom prst="rect">
              <a:avLst/>
            </a:prstGeom>
            <a:ln w="19050">
              <a:solidFill>
                <a:sysClr val="windowText" lastClr="000000"/>
              </a:solidFill>
            </a:ln>
          </p:spPr>
        </p:pic>
        <p:sp>
          <p:nvSpPr>
            <p:cNvPr id="9" name="Right Arrow 6"/>
            <p:cNvSpPr/>
            <p:nvPr/>
          </p:nvSpPr>
          <p:spPr>
            <a:xfrm rot="10800000">
              <a:off x="3473119" y="1184418"/>
              <a:ext cx="694874" cy="380563"/>
            </a:xfrm>
            <a:prstGeom prst="rightArrow">
              <a:avLst>
                <a:gd name="adj1" fmla="val 69614"/>
                <a:gd name="adj2" fmla="val 91680"/>
              </a:avLst>
            </a:prstGeom>
            <a:solidFill>
              <a:srgbClr val="5B9BD5">
                <a:alpha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ight Arrow 8"/>
            <p:cNvSpPr/>
            <p:nvPr/>
          </p:nvSpPr>
          <p:spPr>
            <a:xfrm rot="5400000">
              <a:off x="6385226" y="2072497"/>
              <a:ext cx="838302" cy="2246344"/>
            </a:xfrm>
            <a:prstGeom prst="rightArrow">
              <a:avLst>
                <a:gd name="adj1" fmla="val 69614"/>
                <a:gd name="adj2" fmla="val 44430"/>
              </a:avLst>
            </a:prstGeom>
            <a:solidFill>
              <a:srgbClr val="5B9BD5">
                <a:alpha val="60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lv-LV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20" y="3716352"/>
            <a:ext cx="6248586" cy="2593175"/>
          </a:xfrm>
          <a:prstGeom prst="rect">
            <a:avLst/>
          </a:prstGeom>
          <a:ln w="15875">
            <a:solidFill>
              <a:sysClr val="windowText" lastClr="00000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689372" y="101144"/>
            <a:ext cx="314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>
                <a:solidFill>
                  <a:prstClr val="black"/>
                </a:solidFill>
                <a:latin typeface="Calibri" panose="020F0502020204030204"/>
              </a:rPr>
              <a:t>Atbilde uz priekšlikumu GeoLatvija.lv</a:t>
            </a:r>
            <a:endParaRPr lang="lv-LV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55163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70300F0A-BBF7-4106-8E80-1DF0D3AC5870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63688" y="274638"/>
            <a:ext cx="6923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Izstrādes vadītājs – pašvaldības atbildīgā persona</a:t>
            </a:r>
            <a:endParaRPr kumimoji="0" lang="lv-LV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59632" y="1600204"/>
            <a:ext cx="74271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noformē un iesniedz domei dokumentus lēmuma pieņemšanai: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- dokumenta projektu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- ziņojumu par publiskās apspriešanas 	rezultātiem (sanāksmes protokols), t.sk., 	priekšlikumu vērā ņemšanu vai 	noraidīšanu, tās argumentus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- lēmuma projektu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lv-LV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nodrošina dokumentu izstrādi, izmantojot TAPIS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lv-LV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v-LV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439304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1009</Words>
  <Application>Microsoft Office PowerPoint</Application>
  <PresentationFormat>On-screen Show (4:3)</PresentationFormat>
  <Paragraphs>247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89_Prezentacija_templateLV</vt:lpstr>
      <vt:lpstr>Izmaiņas teritorijas attīstības plānošanas dokumentu izstrādes procedūrā</vt:lpstr>
      <vt:lpstr>PowerPoint Presentation</vt:lpstr>
      <vt:lpstr>Pašvaldība:</vt:lpstr>
      <vt:lpstr>PowerPoint Presentation</vt:lpstr>
      <vt:lpstr>Teritorijas plānotājs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Lokālplānojums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Apstrīdēšana («karantīna») izvērtēšana</vt:lpstr>
      <vt:lpstr>Neatbilstības procedūrai</vt:lpstr>
      <vt:lpstr>Satura neatbilstības</vt:lpstr>
      <vt:lpstr>Satura neatbilstības</vt:lpstr>
      <vt:lpstr>Tehniskā informācija</vt:lpstr>
      <vt:lpstr>Ilze Aigare VARAM Telpiskās plānošanas departamenta direktores vietniece, Plānojumu uzraudzības nodaļas vadītāja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Ilze Aigare</dc:creator>
  <cp:lastModifiedBy>Ilze Aigare</cp:lastModifiedBy>
  <cp:revision>72</cp:revision>
  <dcterms:created xsi:type="dcterms:W3CDTF">2018-11-26T06:43:16Z</dcterms:created>
  <dcterms:modified xsi:type="dcterms:W3CDTF">2018-12-07T10:21:55Z</dcterms:modified>
</cp:coreProperties>
</file>